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8" r:id="rId2"/>
    <p:sldId id="308" r:id="rId3"/>
    <p:sldId id="307" r:id="rId4"/>
    <p:sldId id="265" r:id="rId5"/>
    <p:sldId id="266" r:id="rId6"/>
    <p:sldId id="259" r:id="rId7"/>
    <p:sldId id="264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61" r:id="rId21"/>
    <p:sldId id="294" r:id="rId22"/>
    <p:sldId id="285" r:id="rId23"/>
    <p:sldId id="280" r:id="rId24"/>
    <p:sldId id="281" r:id="rId25"/>
    <p:sldId id="282" r:id="rId26"/>
    <p:sldId id="283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6" r:id="rId38"/>
    <p:sldId id="297" r:id="rId39"/>
    <p:sldId id="298" r:id="rId40"/>
    <p:sldId id="305" r:id="rId41"/>
    <p:sldId id="300" r:id="rId42"/>
    <p:sldId id="301" r:id="rId43"/>
    <p:sldId id="302" r:id="rId44"/>
    <p:sldId id="303" r:id="rId45"/>
    <p:sldId id="304" r:id="rId46"/>
    <p:sldId id="30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chlwlsdn@hanmail.net" initials="3" lastIdx="0" clrIdx="0">
    <p:extLst>
      <p:ext uri="{19B8F6BF-5375-455C-9EA6-DF929625EA0E}">
        <p15:presenceInfo xmlns:p15="http://schemas.microsoft.com/office/powerpoint/2012/main" userId="799cb2d54167a5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9D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3" autoAdjust="0"/>
    <p:restoredTop sz="93962" autoAdjust="0"/>
  </p:normalViewPr>
  <p:slideViewPr>
    <p:cSldViewPr snapToGrid="0">
      <p:cViewPr varScale="1">
        <p:scale>
          <a:sx n="80" d="100"/>
          <a:sy n="80" d="100"/>
        </p:scale>
        <p:origin x="1013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EB0EF-EDC3-4D90-9CB1-D659AC7388C8}" type="datetimeFigureOut">
              <a:rPr lang="ko-KR" altLang="en-US" smtClean="0"/>
              <a:t>2019-12-19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21E-2B58-4F12-83C2-7A1A9854D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904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1A21E-2B58-4F12-83C2-7A1A9854DE8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8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1A21E-2B58-4F12-83C2-7A1A9854DE8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5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1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6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9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90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4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8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6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3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2019-12-19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460123" y="1011604"/>
            <a:ext cx="3344779" cy="3344779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컴퓨터</a:t>
              </a: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그래픽스</a:t>
              </a: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미니 프로젝트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5110958"/>
            <a:ext cx="551815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srgbClr val="515560"/>
                </a:solidFill>
              </a:rPr>
              <a:t>12151636 </a:t>
            </a:r>
            <a:r>
              <a:rPr lang="ko-KR" altLang="en-US" sz="2000" kern="0" dirty="0">
                <a:solidFill>
                  <a:srgbClr val="515560"/>
                </a:solidFill>
              </a:rPr>
              <a:t>최진우</a:t>
            </a:r>
          </a:p>
        </p:txBody>
      </p:sp>
    </p:spTree>
    <p:extLst>
      <p:ext uri="{BB962C8B-B14F-4D97-AF65-F5344CB8AC3E}">
        <p14:creationId xmlns:p14="http://schemas.microsoft.com/office/powerpoint/2010/main" val="150124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90868" y="2457603"/>
            <a:ext cx="3725178" cy="3685545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&lt;3</a:t>
            </a:r>
            <a:r>
              <a:rPr lang="ko-KR" altLang="en-US" dirty="0"/>
              <a:t>번 대포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684286" y="2457601"/>
            <a:ext cx="3725178" cy="3685545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820090-122E-4785-9DBB-62A82D3B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632" y="3469677"/>
            <a:ext cx="3184790" cy="200959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BC70A4B-88DB-4063-8F84-D53CF1F37BB1}"/>
              </a:ext>
            </a:extLst>
          </p:cNvPr>
          <p:cNvSpPr/>
          <p:nvPr/>
        </p:nvSpPr>
        <p:spPr>
          <a:xfrm>
            <a:off x="1983863" y="3172609"/>
            <a:ext cx="1986456" cy="18918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F6286C-5310-4D8C-B266-E05042CCCB11}"/>
              </a:ext>
            </a:extLst>
          </p:cNvPr>
          <p:cNvCxnSpPr>
            <a:cxnSpLocks/>
          </p:cNvCxnSpPr>
          <p:nvPr/>
        </p:nvCxnSpPr>
        <p:spPr>
          <a:xfrm flipH="1" flipV="1">
            <a:off x="1926681" y="5498648"/>
            <a:ext cx="57597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25E43E-166A-4789-8AEE-81131CE64759}"/>
              </a:ext>
            </a:extLst>
          </p:cNvPr>
          <p:cNvSpPr txBox="1"/>
          <p:nvPr/>
        </p:nvSpPr>
        <p:spPr>
          <a:xfrm>
            <a:off x="2719949" y="5287421"/>
            <a:ext cx="66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1.5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58DB0DD-A9C2-4F83-AF3D-4DBD6DF66523}"/>
              </a:ext>
            </a:extLst>
          </p:cNvPr>
          <p:cNvCxnSpPr>
            <a:cxnSpLocks/>
          </p:cNvCxnSpPr>
          <p:nvPr/>
        </p:nvCxnSpPr>
        <p:spPr>
          <a:xfrm>
            <a:off x="3628619" y="5471062"/>
            <a:ext cx="401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8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44446" y="2408704"/>
            <a:ext cx="4663268" cy="4007086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&lt;1</a:t>
            </a:r>
            <a:r>
              <a:rPr lang="ko-KR" altLang="en-US" dirty="0"/>
              <a:t>번 머리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684286" y="2457601"/>
            <a:ext cx="4663268" cy="3958189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5BE3D0-5027-4C8C-8F6C-DC080192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08" y="3154312"/>
            <a:ext cx="3695700" cy="2466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F02E80-C820-4CEF-878D-BA43647D2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68" y="3059122"/>
            <a:ext cx="3740681" cy="27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7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90867" y="2457603"/>
            <a:ext cx="4453405" cy="3928207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&lt;2</a:t>
            </a:r>
            <a:r>
              <a:rPr lang="ko-KR" altLang="en-US" dirty="0"/>
              <a:t>번 머리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684286" y="2457601"/>
            <a:ext cx="4453406" cy="3928209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547592" y="1946785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8027276" y="1964716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209275-6789-4E7D-BFB7-94C232A2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711" y="3553623"/>
            <a:ext cx="3716175" cy="19824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8DBAE6-411D-4231-A2BC-58426F77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657" y="3497936"/>
            <a:ext cx="3203823" cy="1847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0FE47-2057-4AE4-A5AF-C3571A5B700E}"/>
              </a:ext>
            </a:extLst>
          </p:cNvPr>
          <p:cNvSpPr txBox="1"/>
          <p:nvPr/>
        </p:nvSpPr>
        <p:spPr>
          <a:xfrm>
            <a:off x="9750455" y="4082353"/>
            <a:ext cx="625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0.5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10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9507" y="2457601"/>
            <a:ext cx="5036695" cy="3853258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&lt;3</a:t>
            </a:r>
            <a:r>
              <a:rPr lang="ko-KR" altLang="en-US" dirty="0"/>
              <a:t>번 머리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684286" y="2457601"/>
            <a:ext cx="4618298" cy="3853258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DE569-65D1-47A8-950E-395C7EEF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05" y="3355529"/>
            <a:ext cx="3828672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024888-B9E0-43BD-9937-BE17C001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30" y="3355529"/>
            <a:ext cx="4274003" cy="242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2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5784" y="2457602"/>
            <a:ext cx="5365585" cy="3943197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552298" y="405216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&lt;1</a:t>
            </a:r>
            <a:r>
              <a:rPr lang="ko-KR" altLang="en-US" dirty="0"/>
              <a:t>번 몸통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096000" y="2457602"/>
            <a:ext cx="6096000" cy="3943197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167400" y="1881941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8410952" y="1881941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06460-8158-46B0-9D99-BD41A62A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69" y="3154313"/>
            <a:ext cx="5112398" cy="25740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6E508F-F8A7-4C44-A6DD-69BDE5844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8" y="3541595"/>
            <a:ext cx="4642425" cy="20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2684" y="2423412"/>
            <a:ext cx="4269098" cy="3666967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&lt;2</a:t>
            </a:r>
            <a:r>
              <a:rPr lang="ko-KR" altLang="en-US" dirty="0"/>
              <a:t>번 몸통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4587073" y="2375281"/>
            <a:ext cx="7304619" cy="4175421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1608724" y="1996657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8713" y="1889834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D84C7-796A-43B8-AD72-6D89346E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850" y="3067729"/>
            <a:ext cx="6161645" cy="23783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F87CB6-0858-4E63-9EC1-9D59B2D7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9" y="3541595"/>
            <a:ext cx="3681954" cy="17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1012" y="2458609"/>
            <a:ext cx="5183044" cy="3684538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&lt;3</a:t>
            </a:r>
            <a:r>
              <a:rPr lang="ko-KR" altLang="en-US" dirty="0"/>
              <a:t>번 몸통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096001" y="2457601"/>
            <a:ext cx="5701258" cy="3685545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0410B4-C59D-4004-90E1-142DE908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539" y="3094389"/>
            <a:ext cx="4564180" cy="2411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A1A322-0363-40B4-BBF7-6C38DFC23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3" y="2734334"/>
            <a:ext cx="4033275" cy="31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2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1012" y="2458609"/>
            <a:ext cx="5183044" cy="3684538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&lt;1</a:t>
            </a:r>
            <a:r>
              <a:rPr lang="ko-KR" altLang="en-US" dirty="0"/>
              <a:t>번 바퀴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096001" y="2457601"/>
            <a:ext cx="5701258" cy="3685545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470565-938C-4904-8AE6-83F5FEBB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954" y="3095459"/>
            <a:ext cx="3181350" cy="2409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EE7234-C0D4-4EF2-88A2-538283EC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70" y="2985921"/>
            <a:ext cx="1600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40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1012" y="2458609"/>
            <a:ext cx="3146726" cy="3684537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&lt;2</a:t>
            </a:r>
            <a:r>
              <a:rPr lang="ko-KR" altLang="en-US" dirty="0"/>
              <a:t>번 바퀴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3923162" y="2458609"/>
            <a:ext cx="8268838" cy="3684537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1101190" y="1956568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71A63F-AA2A-4A3E-93D0-96414247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29" y="3213123"/>
            <a:ext cx="6317914" cy="21755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6E238B-E4E5-4B2E-9BB8-4D58A52B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81" y="2966083"/>
            <a:ext cx="16954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2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1012" y="2458609"/>
            <a:ext cx="5183044" cy="3684538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&lt;3</a:t>
            </a:r>
            <a:r>
              <a:rPr lang="ko-KR" altLang="en-US" dirty="0"/>
              <a:t>번 바퀴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096001" y="2457601"/>
            <a:ext cx="5701258" cy="3685545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1380EE-ED2B-4D87-B2A0-669595EA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04" y="3095458"/>
            <a:ext cx="3295650" cy="2409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99D0D6-494B-4B3D-A5B2-ADD6B319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80" y="2909574"/>
            <a:ext cx="1915183" cy="28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1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262971"/>
            <a:ext cx="551815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rgbClr val="515560"/>
                </a:solidFill>
              </a:rPr>
              <a:t>계획 내용</a:t>
            </a:r>
            <a:endParaRPr lang="ko-KR" altLang="en-US" sz="44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3762" y="1064365"/>
            <a:ext cx="11008895" cy="5256536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BB17856-7E0A-4662-BC20-3817BDFC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203" y="2683108"/>
            <a:ext cx="3365083" cy="20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탱크 레고&quot;">
            <a:extLst>
              <a:ext uri="{FF2B5EF4-FFF2-40B4-BE49-F238E27FC236}">
                <a16:creationId xmlns:a16="http://schemas.microsoft.com/office/drawing/2014/main" id="{E3BEBB9E-C701-433E-8EF8-1A07E717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41" y="2683108"/>
            <a:ext cx="3466908" cy="191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030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1552" y="1784811"/>
            <a:ext cx="11008895" cy="472744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72CAC-83CB-466B-9160-C99D272C47F7}"/>
              </a:ext>
            </a:extLst>
          </p:cNvPr>
          <p:cNvSpPr txBox="1"/>
          <p:nvPr/>
        </p:nvSpPr>
        <p:spPr>
          <a:xfrm>
            <a:off x="673768" y="1160208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키보드 </a:t>
            </a:r>
            <a:r>
              <a:rPr lang="en-US" altLang="ko-KR" dirty="0"/>
              <a:t>Interface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E7ED34-94A2-4B38-BF61-1DF658280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95331"/>
              </p:ext>
            </p:extLst>
          </p:nvPr>
        </p:nvGraphicFramePr>
        <p:xfrm>
          <a:off x="673768" y="2040192"/>
          <a:ext cx="568727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870">
                  <a:extLst>
                    <a:ext uri="{9D8B030D-6E8A-4147-A177-3AD203B41FA5}">
                      <a16:colId xmlns:a16="http://schemas.microsoft.com/office/drawing/2014/main" val="1445640572"/>
                    </a:ext>
                  </a:extLst>
                </a:gridCol>
                <a:gridCol w="4440405">
                  <a:extLst>
                    <a:ext uri="{9D8B030D-6E8A-4147-A177-3AD203B41FA5}">
                      <a16:colId xmlns:a16="http://schemas.microsoft.com/office/drawing/2014/main" val="4179147085"/>
                    </a:ext>
                  </a:extLst>
                </a:gridCol>
              </a:tblGrid>
              <a:tr h="3114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Make tank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850395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Spacebar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Preview </a:t>
                      </a:r>
                      <a:r>
                        <a:rPr lang="ko-KR" altLang="en-US" dirty="0"/>
                        <a:t>도형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49721"/>
                  </a:ext>
                </a:extLst>
              </a:tr>
              <a:tr h="281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Preview</a:t>
                      </a:r>
                      <a:r>
                        <a:rPr lang="ko-KR" altLang="en-US" dirty="0"/>
                        <a:t> 도형 바꾸기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05282"/>
                  </a:ext>
                </a:extLst>
              </a:tr>
              <a:tr h="281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Texture </a:t>
                      </a:r>
                      <a:r>
                        <a:rPr lang="ko-KR" altLang="en-US" dirty="0"/>
                        <a:t>바꾸기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52055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색깔 바꾸기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9619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71680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04118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328389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302618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,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2762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98532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19847DF-8278-4170-83AC-15B19E0FC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79793"/>
              </p:ext>
            </p:extLst>
          </p:nvPr>
        </p:nvGraphicFramePr>
        <p:xfrm>
          <a:off x="6630224" y="2040192"/>
          <a:ext cx="4701042" cy="229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900">
                  <a:extLst>
                    <a:ext uri="{9D8B030D-6E8A-4147-A177-3AD203B41FA5}">
                      <a16:colId xmlns:a16="http://schemas.microsoft.com/office/drawing/2014/main" val="3912250112"/>
                    </a:ext>
                  </a:extLst>
                </a:gridCol>
                <a:gridCol w="3361142">
                  <a:extLst>
                    <a:ext uri="{9D8B030D-6E8A-4147-A177-3AD203B41FA5}">
                      <a16:colId xmlns:a16="http://schemas.microsoft.com/office/drawing/2014/main" val="2032018281"/>
                    </a:ext>
                  </a:extLst>
                </a:gridCol>
              </a:tblGrid>
              <a:tr h="3457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Make tank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01"/>
                  </a:ext>
                </a:extLst>
              </a:tr>
              <a:tr h="345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좌측으로 </a:t>
                      </a:r>
                      <a:r>
                        <a:rPr lang="en-US" altLang="ko-KR" dirty="0"/>
                        <a:t>90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9939"/>
                  </a:ext>
                </a:extLst>
              </a:tr>
              <a:tr h="3457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우측으로 </a:t>
                      </a:r>
                      <a:r>
                        <a:rPr lang="en-US" altLang="ko-KR" dirty="0"/>
                        <a:t>90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64152"/>
                  </a:ext>
                </a:extLst>
              </a:tr>
              <a:tr h="345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위쪽으로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696964"/>
                  </a:ext>
                </a:extLst>
              </a:tr>
              <a:tr h="345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=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아래쪽으로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85937"/>
                  </a:ext>
                </a:extLst>
              </a:tr>
              <a:tr h="461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Undo</a:t>
                      </a:r>
                      <a:r>
                        <a:rPr lang="ko-KR" altLang="en-US" dirty="0"/>
                        <a:t>기능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마지막 도형제거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566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224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1552" y="1784811"/>
            <a:ext cx="11008895" cy="472744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72CAC-83CB-466B-9160-C99D272C47F7}"/>
              </a:ext>
            </a:extLst>
          </p:cNvPr>
          <p:cNvSpPr txBox="1"/>
          <p:nvPr/>
        </p:nvSpPr>
        <p:spPr>
          <a:xfrm>
            <a:off x="673768" y="1160208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키보드 </a:t>
            </a:r>
            <a:r>
              <a:rPr lang="en-US" altLang="ko-KR" dirty="0"/>
              <a:t>Interface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3D42CC9-E5C6-4FFF-AFE0-0F3D20F30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386052"/>
              </p:ext>
            </p:extLst>
          </p:nvPr>
        </p:nvGraphicFramePr>
        <p:xfrm>
          <a:off x="911231" y="2024460"/>
          <a:ext cx="406781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115">
                  <a:extLst>
                    <a:ext uri="{9D8B030D-6E8A-4147-A177-3AD203B41FA5}">
                      <a16:colId xmlns:a16="http://schemas.microsoft.com/office/drawing/2014/main" val="3912250112"/>
                    </a:ext>
                  </a:extLst>
                </a:gridCol>
                <a:gridCol w="2889704">
                  <a:extLst>
                    <a:ext uri="{9D8B030D-6E8A-4147-A177-3AD203B41FA5}">
                      <a16:colId xmlns:a16="http://schemas.microsoft.com/office/drawing/2014/main" val="2032018281"/>
                    </a:ext>
                  </a:extLst>
                </a:gridCol>
              </a:tblGrid>
              <a:tr h="2942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Game Mode &lt;player 1&gt;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01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9939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64152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도 오른쪽으로 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69696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도 왼쪽으로 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85937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위로 올리기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431572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아래로 내리기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184433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922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3C5C44-958F-4B69-95C6-8FD39403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636538"/>
              </p:ext>
            </p:extLst>
          </p:nvPr>
        </p:nvGraphicFramePr>
        <p:xfrm>
          <a:off x="7083431" y="2024460"/>
          <a:ext cx="406781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115">
                  <a:extLst>
                    <a:ext uri="{9D8B030D-6E8A-4147-A177-3AD203B41FA5}">
                      <a16:colId xmlns:a16="http://schemas.microsoft.com/office/drawing/2014/main" val="3912250112"/>
                    </a:ext>
                  </a:extLst>
                </a:gridCol>
                <a:gridCol w="2889704">
                  <a:extLst>
                    <a:ext uri="{9D8B030D-6E8A-4147-A177-3AD203B41FA5}">
                      <a16:colId xmlns:a16="http://schemas.microsoft.com/office/drawing/2014/main" val="2032018281"/>
                    </a:ext>
                  </a:extLst>
                </a:gridCol>
              </a:tblGrid>
              <a:tr h="2942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Game Mode &lt;player 2&gt;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01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9939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64152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도 오른쪽으로 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69696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도 왼쪽으로 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85937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위로 올리기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431572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아래로 내리기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184433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922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77784F-0458-4972-B76D-1CDEDFA3B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50629"/>
              </p:ext>
            </p:extLst>
          </p:nvPr>
        </p:nvGraphicFramePr>
        <p:xfrm>
          <a:off x="4175760" y="5327841"/>
          <a:ext cx="406781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115">
                  <a:extLst>
                    <a:ext uri="{9D8B030D-6E8A-4147-A177-3AD203B41FA5}">
                      <a16:colId xmlns:a16="http://schemas.microsoft.com/office/drawing/2014/main" val="2331502027"/>
                    </a:ext>
                  </a:extLst>
                </a:gridCol>
                <a:gridCol w="2889704">
                  <a:extLst>
                    <a:ext uri="{9D8B030D-6E8A-4147-A177-3AD203B41FA5}">
                      <a16:colId xmlns:a16="http://schemas.microsoft.com/office/drawing/2014/main" val="2448019542"/>
                    </a:ext>
                  </a:extLst>
                </a:gridCol>
              </a:tblGrid>
              <a:tr h="2942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Game Mode &lt;Map change&gt;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7969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Map change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815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176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Draw Lego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053372-B39B-4DE1-8427-FD26840F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6" y="2192088"/>
            <a:ext cx="3202574" cy="923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2DB8D7-FAA2-450F-8E4D-469C67E4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77" y="3249824"/>
            <a:ext cx="6799767" cy="3284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9B326B-6432-40F9-B873-2450C951FCC0}"/>
              </a:ext>
            </a:extLst>
          </p:cNvPr>
          <p:cNvSpPr txBox="1"/>
          <p:nvPr/>
        </p:nvSpPr>
        <p:spPr>
          <a:xfrm>
            <a:off x="499416" y="1413771"/>
            <a:ext cx="86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Keyboard</a:t>
            </a:r>
            <a:r>
              <a:rPr lang="ko-KR" altLang="en-US" dirty="0"/>
              <a:t>의 값이 </a:t>
            </a:r>
            <a:r>
              <a:rPr lang="en-US" altLang="ko-KR" dirty="0"/>
              <a:t>f</a:t>
            </a:r>
            <a:r>
              <a:rPr lang="ko-KR" altLang="en-US" dirty="0"/>
              <a:t>값이 입력되면 </a:t>
            </a:r>
            <a:r>
              <a:rPr lang="en-US" altLang="ko-KR" dirty="0"/>
              <a:t>index</a:t>
            </a:r>
            <a:r>
              <a:rPr lang="ko-KR" altLang="en-US" dirty="0"/>
              <a:t>를 증가시켜 </a:t>
            </a:r>
            <a:r>
              <a:rPr lang="en-US" altLang="ko-KR" dirty="0"/>
              <a:t>path</a:t>
            </a:r>
            <a:r>
              <a:rPr lang="ko-KR" altLang="en-US" dirty="0"/>
              <a:t>값을 바꾸어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AE0900-1643-49F3-82A7-B7EE2682F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73" y="1963434"/>
            <a:ext cx="11100693" cy="28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5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Draw Lego (</a:t>
            </a:r>
            <a:r>
              <a:rPr lang="ko-KR" altLang="en-US" sz="2200" dirty="0"/>
              <a:t>대포</a:t>
            </a:r>
            <a:r>
              <a:rPr lang="en-US" altLang="ko-KR" sz="2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87012" y="6128509"/>
            <a:ext cx="401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원기둥</a:t>
            </a:r>
            <a:r>
              <a:rPr lang="en-US" altLang="ko-KR" sz="1400" dirty="0"/>
              <a:t>2</a:t>
            </a:r>
            <a:r>
              <a:rPr lang="ko-KR" altLang="en-US" sz="1400" dirty="0"/>
              <a:t>개를 사용한 블록 </a:t>
            </a:r>
            <a:r>
              <a:rPr lang="en-US" altLang="ko-KR" sz="1400" dirty="0"/>
              <a:t>(</a:t>
            </a:r>
            <a:r>
              <a:rPr lang="ko-KR" altLang="en-US" sz="1400" dirty="0"/>
              <a:t>대포</a:t>
            </a:r>
            <a:r>
              <a:rPr lang="en-US" altLang="ko-KR" sz="14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C04923-A114-45DD-B79E-DCEC3D906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7" y="2382509"/>
            <a:ext cx="3903212" cy="3066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1444F2-F60E-4C82-8565-5DEAA36DC916}"/>
              </a:ext>
            </a:extLst>
          </p:cNvPr>
          <p:cNvSpPr txBox="1"/>
          <p:nvPr/>
        </p:nvSpPr>
        <p:spPr>
          <a:xfrm>
            <a:off x="4088633" y="6119631"/>
            <a:ext cx="363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직육면체</a:t>
            </a:r>
            <a:r>
              <a:rPr lang="en-US" altLang="ko-KR" sz="1400" dirty="0"/>
              <a:t>, </a:t>
            </a:r>
            <a:r>
              <a:rPr lang="ko-KR" altLang="en-US" sz="1400" dirty="0"/>
              <a:t>육면체</a:t>
            </a:r>
            <a:r>
              <a:rPr lang="en-US" altLang="ko-KR" sz="1400" dirty="0"/>
              <a:t>2</a:t>
            </a:r>
            <a:r>
              <a:rPr lang="ko-KR" altLang="en-US" sz="1400" dirty="0"/>
              <a:t>개를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레이저</a:t>
            </a:r>
            <a:r>
              <a:rPr lang="en-US" altLang="ko-KR" sz="14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BC45C1-9662-4BA4-BF8F-78535644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36" y="2252340"/>
            <a:ext cx="4014733" cy="30096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D050C7-DBBC-4CEE-B2B6-7C5BCB0C1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526" y="2183908"/>
            <a:ext cx="3653641" cy="28763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0DBF5A-4E74-4BC9-843E-AD4B73573B2D}"/>
              </a:ext>
            </a:extLst>
          </p:cNvPr>
          <p:cNvSpPr/>
          <p:nvPr/>
        </p:nvSpPr>
        <p:spPr>
          <a:xfrm>
            <a:off x="9145306" y="6119630"/>
            <a:ext cx="1792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커다란 원기둥</a:t>
            </a:r>
            <a:r>
              <a:rPr lang="en-US" altLang="ko-KR" sz="1400" dirty="0"/>
              <a:t>(</a:t>
            </a:r>
            <a:r>
              <a:rPr lang="ko-KR" altLang="en-US" sz="1400" dirty="0"/>
              <a:t>대포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6871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Draw Lego (</a:t>
            </a:r>
            <a:r>
              <a:rPr lang="ko-KR" altLang="en-US" sz="2200" dirty="0"/>
              <a:t>머리</a:t>
            </a:r>
            <a:r>
              <a:rPr lang="en-US" altLang="ko-KR" sz="2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87012" y="6128509"/>
            <a:ext cx="3048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원기둥과 반구를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얼굴</a:t>
            </a:r>
            <a:r>
              <a:rPr lang="en-US" altLang="ko-KR" sz="1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444F2-F60E-4C82-8565-5DEAA36DC916}"/>
              </a:ext>
            </a:extLst>
          </p:cNvPr>
          <p:cNvSpPr txBox="1"/>
          <p:nvPr/>
        </p:nvSpPr>
        <p:spPr>
          <a:xfrm>
            <a:off x="4088633" y="6119631"/>
            <a:ext cx="363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육면체와 원기둥을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얼굴</a:t>
            </a:r>
            <a:r>
              <a:rPr lang="en-US" altLang="ko-KR" sz="14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DBF5A-4E74-4BC9-843E-AD4B73573B2D}"/>
              </a:ext>
            </a:extLst>
          </p:cNvPr>
          <p:cNvSpPr/>
          <p:nvPr/>
        </p:nvSpPr>
        <p:spPr>
          <a:xfrm>
            <a:off x="8376548" y="6119631"/>
            <a:ext cx="3353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육각기둥과 원기둥을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얼굴</a:t>
            </a:r>
            <a:r>
              <a:rPr lang="en-US" altLang="ko-KR" sz="14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2DBF86-BE6F-47FD-AC72-4DF11BE6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7" y="2437708"/>
            <a:ext cx="3506376" cy="2889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6B6696-7BF6-419E-B489-5D2BA9C22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228" y="1938647"/>
            <a:ext cx="4345920" cy="32210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14BBCD-7C4F-4DBE-8122-854708FFB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004" y="2106316"/>
            <a:ext cx="4006163" cy="32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74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Draw Lego (</a:t>
            </a:r>
            <a:r>
              <a:rPr lang="ko-KR" altLang="en-US" sz="2200" dirty="0"/>
              <a:t>몸통</a:t>
            </a:r>
            <a:r>
              <a:rPr lang="en-US" altLang="ko-KR" sz="2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480310" y="5794073"/>
            <a:ext cx="3048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ko-KR" altLang="en-US" sz="1400" dirty="0"/>
              <a:t>개의 타이어가 조립 될 수 있도록 원기둥 </a:t>
            </a:r>
            <a:r>
              <a:rPr lang="en-US" altLang="ko-KR" sz="1400" dirty="0"/>
              <a:t>5</a:t>
            </a:r>
            <a:r>
              <a:rPr lang="ko-KR" altLang="en-US" sz="1400" dirty="0"/>
              <a:t>개 육면체를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차체</a:t>
            </a:r>
            <a:r>
              <a:rPr lang="en-US" altLang="ko-KR" sz="1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444F2-F60E-4C82-8565-5DEAA36DC916}"/>
              </a:ext>
            </a:extLst>
          </p:cNvPr>
          <p:cNvSpPr txBox="1"/>
          <p:nvPr/>
        </p:nvSpPr>
        <p:spPr>
          <a:xfrm>
            <a:off x="4334396" y="5873410"/>
            <a:ext cx="364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무한궤도가 조립 수 있도록 원기둥 </a:t>
            </a:r>
            <a:r>
              <a:rPr lang="en-US" altLang="ko-KR" sz="1400" dirty="0"/>
              <a:t>7</a:t>
            </a:r>
            <a:r>
              <a:rPr lang="ko-KR" altLang="en-US" sz="1400" dirty="0"/>
              <a:t>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육면체를 사용한 블록 </a:t>
            </a:r>
            <a:r>
              <a:rPr lang="en-US" altLang="ko-KR" sz="1400" dirty="0"/>
              <a:t>(</a:t>
            </a:r>
            <a:r>
              <a:rPr lang="ko-KR" altLang="en-US" sz="1400" dirty="0"/>
              <a:t>차체</a:t>
            </a:r>
            <a:r>
              <a:rPr lang="en-US" altLang="ko-KR" sz="14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DBF5A-4E74-4BC9-843E-AD4B73573B2D}"/>
              </a:ext>
            </a:extLst>
          </p:cNvPr>
          <p:cNvSpPr/>
          <p:nvPr/>
        </p:nvSpPr>
        <p:spPr>
          <a:xfrm>
            <a:off x="9078822" y="5808912"/>
            <a:ext cx="2735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나무바퀴가 조립 될 수 있도록 </a:t>
            </a:r>
            <a:endParaRPr lang="en-US" altLang="ko-KR" sz="1400" dirty="0"/>
          </a:p>
          <a:p>
            <a:r>
              <a:rPr lang="ko-KR" altLang="en-US" sz="1400" dirty="0"/>
              <a:t>원기둥 </a:t>
            </a:r>
            <a:r>
              <a:rPr lang="en-US" altLang="ko-KR" sz="1400" dirty="0"/>
              <a:t>4</a:t>
            </a:r>
            <a:r>
              <a:rPr lang="ko-KR" altLang="en-US" sz="1400" dirty="0"/>
              <a:t>개를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차체</a:t>
            </a:r>
            <a:r>
              <a:rPr lang="en-US" altLang="ko-KR" sz="14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69B8CC-3BD8-4A89-9956-DB760ACB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3" y="2404062"/>
            <a:ext cx="3235243" cy="24826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75B6F1-07EB-4069-A6B1-BE7D02C6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52" y="2169103"/>
            <a:ext cx="3622384" cy="28000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CA2A6A-41B1-4702-A40C-6A45FFAC2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918" y="2071832"/>
            <a:ext cx="3834705" cy="28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Draw Lego (</a:t>
            </a:r>
            <a:r>
              <a:rPr lang="ko-KR" altLang="en-US" sz="2200" dirty="0"/>
              <a:t>바퀴</a:t>
            </a:r>
            <a:r>
              <a:rPr lang="en-US" altLang="ko-KR" sz="2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444F2-F60E-4C82-8565-5DEAA36DC916}"/>
              </a:ext>
            </a:extLst>
          </p:cNvPr>
          <p:cNvSpPr txBox="1"/>
          <p:nvPr/>
        </p:nvSpPr>
        <p:spPr>
          <a:xfrm>
            <a:off x="5941255" y="5916633"/>
            <a:ext cx="148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무한궤도</a:t>
            </a:r>
            <a:r>
              <a:rPr lang="en-US" altLang="ko-KR" sz="1400" dirty="0"/>
              <a:t>(</a:t>
            </a:r>
            <a:r>
              <a:rPr lang="ko-KR" altLang="en-US" sz="1400" dirty="0"/>
              <a:t>바퀴</a:t>
            </a:r>
            <a:r>
              <a:rPr lang="en-US" altLang="ko-KR" sz="1400" dirty="0"/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292F53-993E-4BDE-97A2-21608F14EE00}"/>
              </a:ext>
            </a:extLst>
          </p:cNvPr>
          <p:cNvSpPr/>
          <p:nvPr/>
        </p:nvSpPr>
        <p:spPr>
          <a:xfrm>
            <a:off x="1193909" y="5916633"/>
            <a:ext cx="1550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고무타이어</a:t>
            </a:r>
            <a:r>
              <a:rPr lang="en-US" altLang="ko-KR" sz="1400" dirty="0"/>
              <a:t>(</a:t>
            </a:r>
            <a:r>
              <a:rPr lang="ko-KR" altLang="en-US" sz="1400" dirty="0"/>
              <a:t>바퀴</a:t>
            </a:r>
            <a:r>
              <a:rPr lang="en-US" altLang="ko-KR" sz="1400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390818-CD22-4489-A936-75349565A774}"/>
              </a:ext>
            </a:extLst>
          </p:cNvPr>
          <p:cNvSpPr/>
          <p:nvPr/>
        </p:nvSpPr>
        <p:spPr>
          <a:xfrm>
            <a:off x="9372946" y="5885855"/>
            <a:ext cx="1370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나무바퀴</a:t>
            </a:r>
            <a:r>
              <a:rPr lang="en-US" altLang="ko-KR" sz="1400" dirty="0"/>
              <a:t>(</a:t>
            </a:r>
            <a:r>
              <a:rPr lang="ko-KR" altLang="en-US" sz="1400" dirty="0"/>
              <a:t>바퀴</a:t>
            </a:r>
            <a:r>
              <a:rPr lang="en-US" altLang="ko-KR" sz="14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2B5755-BDBF-4B2B-95AC-F07986B6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81" y="2005012"/>
            <a:ext cx="3181350" cy="3186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401BF5-2CE5-4410-A106-A9D169F9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555" y="1973773"/>
            <a:ext cx="3561271" cy="32180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F3F703-8F89-4E9B-A81F-F1083A325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1" y="1973774"/>
            <a:ext cx="3561272" cy="321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4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Change color Lego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F7BDC7-79CB-4A6B-A114-7A1D99102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4" y="2006321"/>
            <a:ext cx="11287124" cy="2885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5D1B4E-D700-46A8-9D06-BEFA8EFB3A50}"/>
              </a:ext>
            </a:extLst>
          </p:cNvPr>
          <p:cNvSpPr txBox="1"/>
          <p:nvPr/>
        </p:nvSpPr>
        <p:spPr>
          <a:xfrm>
            <a:off x="378134" y="1204203"/>
            <a:ext cx="969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Keyboard</a:t>
            </a:r>
            <a:r>
              <a:rPr lang="ko-KR" altLang="en-US" dirty="0"/>
              <a:t>의 값이 </a:t>
            </a:r>
            <a:r>
              <a:rPr lang="en-US" altLang="ko-KR" dirty="0"/>
              <a:t>c</a:t>
            </a:r>
            <a:r>
              <a:rPr lang="ko-KR" altLang="en-US" dirty="0"/>
              <a:t>값이 입력되면 </a:t>
            </a:r>
            <a:r>
              <a:rPr lang="en-US" altLang="ko-KR" dirty="0"/>
              <a:t>index</a:t>
            </a:r>
            <a:r>
              <a:rPr lang="ko-KR" altLang="en-US" dirty="0"/>
              <a:t>를 증가시켜 </a:t>
            </a:r>
            <a:r>
              <a:rPr lang="en-US" altLang="ko-KR" dirty="0"/>
              <a:t>paint</a:t>
            </a:r>
            <a:r>
              <a:rPr lang="ko-KR" altLang="en-US" dirty="0"/>
              <a:t> </a:t>
            </a:r>
            <a:r>
              <a:rPr lang="en-US" altLang="ko-KR" dirty="0"/>
              <a:t>index</a:t>
            </a:r>
            <a:r>
              <a:rPr lang="ko-KR" altLang="en-US" dirty="0"/>
              <a:t>값을 바꾸어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F31CF9-59E8-4377-B352-88FE7C574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4" y="3643058"/>
            <a:ext cx="7038975" cy="1514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334932-C7F5-4B67-BDA7-9CFB671F7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34" y="2483173"/>
            <a:ext cx="1285875" cy="971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2E608D-9A4B-44CC-BF1C-CBF5C1808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67" y="5345868"/>
            <a:ext cx="35242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5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Change color Lego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2ED2D7-6574-40D6-8683-EE580704B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1456374"/>
            <a:ext cx="2005285" cy="17573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5DFCBB-A026-4CCA-B55B-AA8A6214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06" y="1499792"/>
            <a:ext cx="1850618" cy="1713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74BF15-F6AA-42D5-BFF9-A0FB3D3A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13" y="1456374"/>
            <a:ext cx="1775718" cy="19276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29BDB5-DAE2-4171-B4A2-B2D33A92B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235" y="1357116"/>
            <a:ext cx="2050154" cy="19986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2E6E58-DB01-4D92-9D58-4C0B56E1A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34" y="4408966"/>
            <a:ext cx="2033340" cy="17916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5A8A50-30FE-4C9A-AC61-E08448B4E1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406" y="4306204"/>
            <a:ext cx="2104008" cy="21040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F316DB-2D82-4091-AD1A-0C4B792C3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1346" y="4047345"/>
            <a:ext cx="2238665" cy="21040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FC7CB7-A623-43F1-A219-71B969DF8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2335" y="4100473"/>
            <a:ext cx="2144591" cy="2100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74959-E961-48B8-9BF5-4761984E200E}"/>
              </a:ext>
            </a:extLst>
          </p:cNvPr>
          <p:cNvSpPr txBox="1"/>
          <p:nvPr/>
        </p:nvSpPr>
        <p:spPr>
          <a:xfrm>
            <a:off x="994299" y="3626675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5837E-3B6C-4B8F-8080-9FA110257B00}"/>
              </a:ext>
            </a:extLst>
          </p:cNvPr>
          <p:cNvSpPr txBox="1"/>
          <p:nvPr/>
        </p:nvSpPr>
        <p:spPr>
          <a:xfrm>
            <a:off x="3636672" y="3604481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GREEN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66EEA-DD86-4BE2-AE81-13E99EEE0212}"/>
              </a:ext>
            </a:extLst>
          </p:cNvPr>
          <p:cNvSpPr txBox="1"/>
          <p:nvPr/>
        </p:nvSpPr>
        <p:spPr>
          <a:xfrm>
            <a:off x="6908555" y="3531004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BLUE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9F242-52FD-4CD0-B0EC-301EED8B1AAD}"/>
              </a:ext>
            </a:extLst>
          </p:cNvPr>
          <p:cNvSpPr txBox="1"/>
          <p:nvPr/>
        </p:nvSpPr>
        <p:spPr>
          <a:xfrm>
            <a:off x="10043852" y="3473446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YELLOW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0A3FE-7A79-4F46-9C1C-96C3C1D89650}"/>
              </a:ext>
            </a:extLst>
          </p:cNvPr>
          <p:cNvSpPr txBox="1"/>
          <p:nvPr/>
        </p:nvSpPr>
        <p:spPr>
          <a:xfrm>
            <a:off x="871761" y="6269295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AQUA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CD4470-7E72-417B-83C2-82F37857924B}"/>
              </a:ext>
            </a:extLst>
          </p:cNvPr>
          <p:cNvSpPr txBox="1"/>
          <p:nvPr/>
        </p:nvSpPr>
        <p:spPr>
          <a:xfrm>
            <a:off x="3848643" y="6226058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GRAY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954D5D-8EC1-4882-B704-9E9989687D7E}"/>
              </a:ext>
            </a:extLst>
          </p:cNvPr>
          <p:cNvSpPr txBox="1"/>
          <p:nvPr/>
        </p:nvSpPr>
        <p:spPr>
          <a:xfrm>
            <a:off x="9844992" y="6163043"/>
            <a:ext cx="117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FUCHSIA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AFC1C0-BB6F-42BE-9CEC-046932A140A9}"/>
              </a:ext>
            </a:extLst>
          </p:cNvPr>
          <p:cNvSpPr txBox="1"/>
          <p:nvPr/>
        </p:nvSpPr>
        <p:spPr>
          <a:xfrm>
            <a:off x="7068660" y="6239031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PURPLE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83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3. </a:t>
            </a:r>
            <a:r>
              <a:rPr lang="ko-KR" altLang="en-US" sz="2200" dirty="0"/>
              <a:t>키보드를 이용한 위치</a:t>
            </a:r>
            <a:r>
              <a:rPr lang="en-US" altLang="ko-KR" sz="2200" dirty="0"/>
              <a:t>, </a:t>
            </a:r>
            <a:r>
              <a:rPr lang="ko-KR" altLang="en-US" sz="2200" dirty="0"/>
              <a:t>방향 조절 구현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49A24AC-F72D-4DA6-A839-03ACD5B6C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186125"/>
              </p:ext>
            </p:extLst>
          </p:nvPr>
        </p:nvGraphicFramePr>
        <p:xfrm>
          <a:off x="7682602" y="422139"/>
          <a:ext cx="3398582" cy="279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101">
                  <a:extLst>
                    <a:ext uri="{9D8B030D-6E8A-4147-A177-3AD203B41FA5}">
                      <a16:colId xmlns:a16="http://schemas.microsoft.com/office/drawing/2014/main" val="1445640572"/>
                    </a:ext>
                  </a:extLst>
                </a:gridCol>
                <a:gridCol w="2653481">
                  <a:extLst>
                    <a:ext uri="{9D8B030D-6E8A-4147-A177-3AD203B41FA5}">
                      <a16:colId xmlns:a16="http://schemas.microsoft.com/office/drawing/2014/main" val="4179147085"/>
                    </a:ext>
                  </a:extLst>
                </a:gridCol>
              </a:tblGrid>
              <a:tr h="3481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Make tank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850395"/>
                  </a:ext>
                </a:extLst>
              </a:tr>
              <a:tr h="41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71680"/>
                  </a:ext>
                </a:extLst>
              </a:tr>
              <a:tr h="41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04118"/>
                  </a:ext>
                </a:extLst>
              </a:tr>
              <a:tr h="41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328389"/>
                  </a:ext>
                </a:extLst>
              </a:tr>
              <a:tr h="41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302618"/>
                  </a:ext>
                </a:extLst>
              </a:tr>
              <a:tr h="41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,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27624"/>
                  </a:ext>
                </a:extLst>
              </a:tr>
              <a:tr h="330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98532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6FA5335-A8EE-497D-88DA-2790F151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31" y="1299238"/>
            <a:ext cx="2176093" cy="17703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52255E-FD2E-4E9E-A78D-19E0144CDCB1}"/>
              </a:ext>
            </a:extLst>
          </p:cNvPr>
          <p:cNvSpPr/>
          <p:nvPr/>
        </p:nvSpPr>
        <p:spPr>
          <a:xfrm>
            <a:off x="1072513" y="3258682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K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21A58D-9962-42C6-93E9-FB675569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53" y="1299238"/>
            <a:ext cx="2176094" cy="181248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3FB3B9-4C6B-432C-A2F3-58118BA2941F}"/>
              </a:ext>
            </a:extLst>
          </p:cNvPr>
          <p:cNvSpPr/>
          <p:nvPr/>
        </p:nvSpPr>
        <p:spPr>
          <a:xfrm>
            <a:off x="4141821" y="3258683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/>
              <a:t>i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E20C36-8611-4518-8BF2-C85CA2EB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30" y="4019655"/>
            <a:ext cx="2176094" cy="18897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852130-7398-4847-8D2C-67FE38EC6477}"/>
              </a:ext>
            </a:extLst>
          </p:cNvPr>
          <p:cNvSpPr/>
          <p:nvPr/>
        </p:nvSpPr>
        <p:spPr>
          <a:xfrm>
            <a:off x="970914" y="6200207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j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119E6A-3713-4455-A233-B64A4F05A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881" y="4019655"/>
            <a:ext cx="2176094" cy="188972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A5465E-463E-49E7-A13A-D2691B12DE6D}"/>
              </a:ext>
            </a:extLst>
          </p:cNvPr>
          <p:cNvSpPr/>
          <p:nvPr/>
        </p:nvSpPr>
        <p:spPr>
          <a:xfrm>
            <a:off x="4005109" y="6200206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l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A9C914-ADF6-42D4-8077-05645E118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732" y="3489413"/>
            <a:ext cx="1584896" cy="24358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947888-366E-4999-A2B4-F8BDE4D7720E}"/>
              </a:ext>
            </a:extLst>
          </p:cNvPr>
          <p:cNvSpPr/>
          <p:nvPr/>
        </p:nvSpPr>
        <p:spPr>
          <a:xfrm>
            <a:off x="6885073" y="6199396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,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DC08C7-99BD-47ED-95C8-BB4472F60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1893" y="3429001"/>
            <a:ext cx="1488226" cy="248037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F2405B-4C31-4ECF-BA8E-624D6487ED4C}"/>
              </a:ext>
            </a:extLst>
          </p:cNvPr>
          <p:cNvSpPr/>
          <p:nvPr/>
        </p:nvSpPr>
        <p:spPr>
          <a:xfrm>
            <a:off x="9623304" y="6199396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.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3585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262971"/>
            <a:ext cx="551815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rgbClr val="515560"/>
                </a:solidFill>
              </a:rPr>
              <a:t>계획 내용</a:t>
            </a:r>
            <a:endParaRPr lang="ko-KR" altLang="en-US" sz="44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3762" y="1064365"/>
            <a:ext cx="11008895" cy="5256536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72A21-8541-4C15-A7C9-E0AD47A22267}"/>
              </a:ext>
            </a:extLst>
          </p:cNvPr>
          <p:cNvSpPr txBox="1"/>
          <p:nvPr/>
        </p:nvSpPr>
        <p:spPr>
          <a:xfrm>
            <a:off x="960323" y="1818946"/>
            <a:ext cx="10460152" cy="3693319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Multi Viewport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레고 이동 및 회전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색깔 및 </a:t>
            </a:r>
            <a:r>
              <a:rPr lang="en-US" altLang="ko-KR" dirty="0"/>
              <a:t>texture </a:t>
            </a:r>
            <a:r>
              <a:rPr lang="ko-KR" altLang="en-US" dirty="0"/>
              <a:t>바꾸기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UNDO</a:t>
            </a:r>
            <a:r>
              <a:rPr lang="ko-KR" altLang="en-US" dirty="0"/>
              <a:t> 기능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충돌 처리 기능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저장 및 </a:t>
            </a:r>
            <a:r>
              <a:rPr lang="en-US" altLang="ko-KR" dirty="0"/>
              <a:t>Load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Game Mode</a:t>
            </a:r>
          </a:p>
        </p:txBody>
      </p:sp>
    </p:spTree>
    <p:extLst>
      <p:ext uri="{BB962C8B-B14F-4D97-AF65-F5344CB8AC3E}">
        <p14:creationId xmlns:p14="http://schemas.microsoft.com/office/powerpoint/2010/main" val="1922944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3. </a:t>
            </a:r>
            <a:r>
              <a:rPr lang="ko-KR" altLang="en-US" sz="2200" dirty="0"/>
              <a:t>키보드를 이용한 위치</a:t>
            </a:r>
            <a:r>
              <a:rPr lang="en-US" altLang="ko-KR" sz="2200" dirty="0"/>
              <a:t>, </a:t>
            </a:r>
            <a:r>
              <a:rPr lang="ko-KR" altLang="en-US" sz="2200" dirty="0"/>
              <a:t>방향 조절 구현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A652A0-C68D-430A-92AD-B0C525D76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974977"/>
              </p:ext>
            </p:extLst>
          </p:nvPr>
        </p:nvGraphicFramePr>
        <p:xfrm>
          <a:off x="7701415" y="637582"/>
          <a:ext cx="4041668" cy="189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964">
                  <a:extLst>
                    <a:ext uri="{9D8B030D-6E8A-4147-A177-3AD203B41FA5}">
                      <a16:colId xmlns:a16="http://schemas.microsoft.com/office/drawing/2014/main" val="3912250112"/>
                    </a:ext>
                  </a:extLst>
                </a:gridCol>
                <a:gridCol w="2889704">
                  <a:extLst>
                    <a:ext uri="{9D8B030D-6E8A-4147-A177-3AD203B41FA5}">
                      <a16:colId xmlns:a16="http://schemas.microsoft.com/office/drawing/2014/main" val="2032018281"/>
                    </a:ext>
                  </a:extLst>
                </a:gridCol>
              </a:tblGrid>
              <a:tr h="2942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Make tank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01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좌측으로 </a:t>
                      </a:r>
                      <a:r>
                        <a:rPr lang="en-US" altLang="ko-KR" dirty="0"/>
                        <a:t>90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9939"/>
                  </a:ext>
                </a:extLst>
              </a:tr>
              <a:tr h="429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우측으로 </a:t>
                      </a:r>
                      <a:r>
                        <a:rPr lang="en-US" altLang="ko-KR" dirty="0"/>
                        <a:t>90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64152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위쪽으로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69696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=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아래쪽으로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8593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A78FD4F-7775-4076-93CD-128247C8D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1595205"/>
            <a:ext cx="1857940" cy="19305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B8D1C9-42CB-4678-A8EA-1EBE73A86E23}"/>
              </a:ext>
            </a:extLst>
          </p:cNvPr>
          <p:cNvSpPr/>
          <p:nvPr/>
        </p:nvSpPr>
        <p:spPr>
          <a:xfrm>
            <a:off x="1070380" y="3770369"/>
            <a:ext cx="10647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9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4157E-1E6E-4FA0-B95C-76485F68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87" y="1595205"/>
            <a:ext cx="1999570" cy="193059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447BF3-0B9D-40EC-A731-132EAA1D7CE0}"/>
              </a:ext>
            </a:extLst>
          </p:cNvPr>
          <p:cNvSpPr/>
          <p:nvPr/>
        </p:nvSpPr>
        <p:spPr>
          <a:xfrm>
            <a:off x="4919914" y="3655362"/>
            <a:ext cx="10647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D3F8B-D05B-41E4-BA38-C1B4E6935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8" y="4267959"/>
            <a:ext cx="2460039" cy="193059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1183B1-CD05-4354-8F41-B37BB2E7C013}"/>
              </a:ext>
            </a:extLst>
          </p:cNvPr>
          <p:cNvSpPr/>
          <p:nvPr/>
        </p:nvSpPr>
        <p:spPr>
          <a:xfrm>
            <a:off x="1203730" y="6388369"/>
            <a:ext cx="1039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BB30FA-1584-48D7-A40F-81756E0BA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487" y="4092699"/>
            <a:ext cx="1900688" cy="209980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E10AB9-725E-453F-AC5E-10F1D8EAE2D3}"/>
              </a:ext>
            </a:extLst>
          </p:cNvPr>
          <p:cNvSpPr/>
          <p:nvPr/>
        </p:nvSpPr>
        <p:spPr>
          <a:xfrm>
            <a:off x="4873784" y="6388369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=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4B9750-A30B-451E-A661-88BB8B820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855" y="3240994"/>
            <a:ext cx="3748088" cy="297942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525DB6-D40D-468B-B86F-E8D15C10FD20}"/>
              </a:ext>
            </a:extLst>
          </p:cNvPr>
          <p:cNvSpPr/>
          <p:nvPr/>
        </p:nvSpPr>
        <p:spPr>
          <a:xfrm>
            <a:off x="8798084" y="6388369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초기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36410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3. </a:t>
            </a:r>
            <a:r>
              <a:rPr lang="ko-KR" altLang="en-US" sz="2200" dirty="0"/>
              <a:t>마우스를 이용한 돌려보기 및 확대 축소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A4656-9534-4F10-AB50-28536DEBDFD4}"/>
              </a:ext>
            </a:extLst>
          </p:cNvPr>
          <p:cNvSpPr txBox="1"/>
          <p:nvPr/>
        </p:nvSpPr>
        <p:spPr>
          <a:xfrm>
            <a:off x="673768" y="1070853"/>
            <a:ext cx="289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마우스를 이용한 돌려보기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F92A72-BA26-415B-99B1-2AA95117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" y="1658012"/>
            <a:ext cx="4094500" cy="197101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4675D2-569E-4678-8945-07FEB82C54DB}"/>
              </a:ext>
            </a:extLst>
          </p:cNvPr>
          <p:cNvSpPr/>
          <p:nvPr/>
        </p:nvSpPr>
        <p:spPr>
          <a:xfrm>
            <a:off x="1968659" y="3737938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초기 상태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8E2956-C962-4940-8EFC-336BF641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" y="4154629"/>
            <a:ext cx="4094500" cy="21368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65D60A-2A0E-4BF9-81E0-0958722524EF}"/>
              </a:ext>
            </a:extLst>
          </p:cNvPr>
          <p:cNvSpPr/>
          <p:nvPr/>
        </p:nvSpPr>
        <p:spPr>
          <a:xfrm>
            <a:off x="1968659" y="6452382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바뀐 상태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110F82-D25D-473E-8432-507D7CE37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422139"/>
            <a:ext cx="4829175" cy="15009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FD91F5-2D16-4152-B623-319322145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2041525"/>
            <a:ext cx="4162425" cy="1387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1CA78F-5DA8-412F-B4D7-8F81976FD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3572102"/>
            <a:ext cx="3905250" cy="704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570EDC-EC95-4C5F-B122-E35FC5CC7F80}"/>
              </a:ext>
            </a:extLst>
          </p:cNvPr>
          <p:cNvSpPr txBox="1"/>
          <p:nvPr/>
        </p:nvSpPr>
        <p:spPr>
          <a:xfrm>
            <a:off x="5219306" y="4565570"/>
            <a:ext cx="67730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마우스의 왼쪽을 누른 상태이면 </a:t>
            </a:r>
            <a:r>
              <a:rPr lang="en-US" altLang="ko-KR" dirty="0"/>
              <a:t>dragging</a:t>
            </a:r>
            <a:r>
              <a:rPr lang="ko-KR" altLang="en-US" dirty="0"/>
              <a:t>상태로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마우스의 위치의 처음과 끝의 위치를 안 후에 제가 원하는 속도만큼 곱해서 회전율을 정해주었습니다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도형을 그릴 때 계산된 회전율을 </a:t>
            </a:r>
            <a:r>
              <a:rPr lang="en-US" altLang="ko-KR" dirty="0"/>
              <a:t>rotate</a:t>
            </a:r>
            <a:r>
              <a:rPr lang="ko-KR" altLang="en-US" dirty="0"/>
              <a:t>한 만큼 </a:t>
            </a:r>
            <a:r>
              <a:rPr lang="en-US" altLang="ko-KR" dirty="0"/>
              <a:t>draw</a:t>
            </a:r>
            <a:r>
              <a:rPr lang="ko-KR" altLang="en-US" dirty="0"/>
              <a:t>되도록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112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3. </a:t>
            </a:r>
            <a:r>
              <a:rPr lang="ko-KR" altLang="en-US" sz="2200" dirty="0"/>
              <a:t>마우스를 이용한 돌려보기 및 확대 축소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A4656-9534-4F10-AB50-28536DEBDFD4}"/>
              </a:ext>
            </a:extLst>
          </p:cNvPr>
          <p:cNvSpPr txBox="1"/>
          <p:nvPr/>
        </p:nvSpPr>
        <p:spPr>
          <a:xfrm>
            <a:off x="673768" y="1070853"/>
            <a:ext cx="309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마우스를 </a:t>
            </a:r>
            <a:r>
              <a:rPr lang="ko-KR" altLang="en-US"/>
              <a:t>이용한 확대 축소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4675D2-569E-4678-8945-07FEB82C54DB}"/>
              </a:ext>
            </a:extLst>
          </p:cNvPr>
          <p:cNvSpPr/>
          <p:nvPr/>
        </p:nvSpPr>
        <p:spPr>
          <a:xfrm>
            <a:off x="1485993" y="3882566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축소 상태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570EDC-EC95-4C5F-B122-E35FC5CC7F80}"/>
              </a:ext>
            </a:extLst>
          </p:cNvPr>
          <p:cNvSpPr txBox="1"/>
          <p:nvPr/>
        </p:nvSpPr>
        <p:spPr>
          <a:xfrm>
            <a:off x="4238625" y="4450015"/>
            <a:ext cx="7458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마우스의 </a:t>
            </a:r>
            <a:r>
              <a:rPr lang="ko-KR" altLang="en-US" dirty="0" err="1"/>
              <a:t>휠이</a:t>
            </a:r>
            <a:r>
              <a:rPr lang="ko-KR" altLang="en-US" dirty="0"/>
              <a:t> 위로 가게 되면 확대 되도록 만들었습니다</a:t>
            </a:r>
            <a:r>
              <a:rPr lang="en-US" altLang="ko-KR" dirty="0"/>
              <a:t>. </a:t>
            </a:r>
            <a:r>
              <a:rPr lang="ko-KR" altLang="en-US" dirty="0"/>
              <a:t>단 </a:t>
            </a:r>
            <a:r>
              <a:rPr lang="en-US" altLang="ko-KR" dirty="0"/>
              <a:t>r</a:t>
            </a:r>
            <a:r>
              <a:rPr lang="ko-KR" altLang="en-US" dirty="0"/>
              <a:t>값의 최소값을 정해주어 최대로 볼 수 있는 크기를 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마우스의 </a:t>
            </a:r>
            <a:r>
              <a:rPr lang="ko-KR" altLang="en-US" dirty="0" err="1"/>
              <a:t>휠이</a:t>
            </a:r>
            <a:r>
              <a:rPr lang="ko-KR" altLang="en-US" dirty="0"/>
              <a:t> 아래로 가게 되면 축소되도록 만들었습니다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마우스 </a:t>
            </a:r>
            <a:r>
              <a:rPr lang="ko-KR" altLang="en-US" dirty="0" err="1"/>
              <a:t>휠로</a:t>
            </a:r>
            <a:r>
              <a:rPr lang="ko-KR" altLang="en-US" dirty="0"/>
              <a:t> 인해 계산된 값들은 </a:t>
            </a:r>
            <a:r>
              <a:rPr lang="en-US" altLang="ko-KR" dirty="0" err="1"/>
              <a:t>Lookat</a:t>
            </a:r>
            <a:r>
              <a:rPr lang="ko-KR" altLang="en-US" dirty="0"/>
              <a:t>함수에 적용하여 거리가 멀게</a:t>
            </a:r>
            <a:r>
              <a:rPr lang="en-US" altLang="ko-KR" dirty="0"/>
              <a:t>, </a:t>
            </a:r>
            <a:r>
              <a:rPr lang="ko-KR" altLang="en-US" dirty="0"/>
              <a:t>가깝게 볼 수 있도록 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E663E4-19F4-4F51-A316-85029248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71" y="1596155"/>
            <a:ext cx="2466975" cy="21417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54C851-6896-4515-AB40-134D2C323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1" y="4357655"/>
            <a:ext cx="2466975" cy="20313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A5FF66-4867-4765-9052-59DCB38CE663}"/>
              </a:ext>
            </a:extLst>
          </p:cNvPr>
          <p:cNvSpPr/>
          <p:nvPr/>
        </p:nvSpPr>
        <p:spPr>
          <a:xfrm>
            <a:off x="1485992" y="6481340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확대 상태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2EBA94-D71C-477E-951E-ED306E9A0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21" y="979627"/>
            <a:ext cx="3435011" cy="2127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932CF6-F9C4-4F4E-9578-DB9932E61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25" y="3494782"/>
            <a:ext cx="5609831" cy="704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64D352-7517-4A65-AD13-A5C6E5AE3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327" y="1424648"/>
            <a:ext cx="2516220" cy="17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1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521368" y="279548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4. </a:t>
            </a:r>
            <a:r>
              <a:rPr lang="ko-KR" altLang="en-US" sz="2200" dirty="0"/>
              <a:t>도형 합치기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525246-2A36-46AB-A38F-DEE93CFB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8" y="2647633"/>
            <a:ext cx="4280559" cy="3690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880AD4-84EF-449F-8C17-85733B73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98" y="358418"/>
            <a:ext cx="2421857" cy="20064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ACF901-6EA4-4CE5-B6AD-8B81C3CF6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985" y="358418"/>
            <a:ext cx="4667040" cy="4175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0D191D-383E-4B45-A976-36C0F9C1AFAF}"/>
              </a:ext>
            </a:extLst>
          </p:cNvPr>
          <p:cNvSpPr txBox="1"/>
          <p:nvPr/>
        </p:nvSpPr>
        <p:spPr>
          <a:xfrm>
            <a:off x="5065581" y="4881829"/>
            <a:ext cx="7126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각 레고의 위치</a:t>
            </a:r>
            <a:r>
              <a:rPr lang="en-US" altLang="ko-KR" dirty="0"/>
              <a:t>, </a:t>
            </a:r>
            <a:r>
              <a:rPr lang="ko-KR" altLang="en-US" dirty="0"/>
              <a:t>각도를 저장할 수 있는 </a:t>
            </a:r>
            <a:r>
              <a:rPr lang="en-US" altLang="ko-KR" dirty="0"/>
              <a:t>struct</a:t>
            </a:r>
            <a:r>
              <a:rPr lang="ko-KR" altLang="en-US" dirty="0"/>
              <a:t>를 만들었습니다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키보드에 의해서 변하는 값들을 지정해주었고 그 값들이 변할 때 마다 저장하였습니다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Draw</a:t>
            </a:r>
            <a:r>
              <a:rPr lang="ko-KR" altLang="en-US" dirty="0"/>
              <a:t>할 때 </a:t>
            </a:r>
            <a:r>
              <a:rPr lang="en-US" altLang="ko-KR" dirty="0"/>
              <a:t>vector</a:t>
            </a:r>
            <a:r>
              <a:rPr lang="ko-KR" altLang="en-US" dirty="0"/>
              <a:t>를 </a:t>
            </a:r>
            <a:r>
              <a:rPr lang="en-US" altLang="ko-KR" dirty="0"/>
              <a:t>draw</a:t>
            </a:r>
            <a:r>
              <a:rPr lang="ko-KR" altLang="en-US" dirty="0"/>
              <a:t>하여 보여주었습니다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2080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4. </a:t>
            </a:r>
            <a:r>
              <a:rPr lang="ko-KR" altLang="en-US" sz="2200" dirty="0"/>
              <a:t>각 레고 색깔 정하기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570EDC-EC95-4C5F-B122-E35FC5CC7F80}"/>
              </a:ext>
            </a:extLst>
          </p:cNvPr>
          <p:cNvSpPr txBox="1"/>
          <p:nvPr/>
        </p:nvSpPr>
        <p:spPr>
          <a:xfrm>
            <a:off x="5734049" y="4616927"/>
            <a:ext cx="5829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기존에 있던 레고 </a:t>
            </a:r>
            <a:r>
              <a:rPr lang="en-US" altLang="ko-KR" dirty="0"/>
              <a:t>struct</a:t>
            </a:r>
            <a:r>
              <a:rPr lang="ko-KR" altLang="en-US" dirty="0"/>
              <a:t>에 </a:t>
            </a:r>
            <a:r>
              <a:rPr lang="en-US" altLang="ko-KR" dirty="0" err="1"/>
              <a:t>color_index</a:t>
            </a:r>
            <a:r>
              <a:rPr lang="ko-KR" altLang="en-US" dirty="0"/>
              <a:t>를 포함하게 하여 각 레고 마다 색깔을 지정해줄 수 있도록 하였습니다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저장된 값을 </a:t>
            </a:r>
            <a:r>
              <a:rPr lang="en-US" altLang="ko-KR" dirty="0"/>
              <a:t>draw</a:t>
            </a:r>
            <a:r>
              <a:rPr lang="ko-KR" altLang="en-US" dirty="0"/>
              <a:t>에서 구현하게 됩니다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E7F0E-837B-4FE2-8098-505E350D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67" y="1959832"/>
            <a:ext cx="4494468" cy="33956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F7B8F5-6956-4BE8-A192-9E2CE8EE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143" y="234593"/>
            <a:ext cx="2421857" cy="2006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38469A-619D-4453-AF79-F6475936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25" y="2852737"/>
            <a:ext cx="45720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35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/>
              <a:t>5. Undo</a:t>
            </a:r>
            <a:r>
              <a:rPr lang="ko-KR" altLang="en-US" sz="2200"/>
              <a:t> 기능</a:t>
            </a:r>
            <a:endParaRPr lang="ko-KR" alt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570EDC-EC95-4C5F-B122-E35FC5CC7F80}"/>
              </a:ext>
            </a:extLst>
          </p:cNvPr>
          <p:cNvSpPr txBox="1"/>
          <p:nvPr/>
        </p:nvSpPr>
        <p:spPr>
          <a:xfrm>
            <a:off x="5914827" y="5210085"/>
            <a:ext cx="5829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기존에 있던 레고 </a:t>
            </a:r>
            <a:r>
              <a:rPr lang="en-US" altLang="ko-KR"/>
              <a:t>struct</a:t>
            </a:r>
            <a:r>
              <a:rPr lang="ko-KR" altLang="en-US"/>
              <a:t>를 </a:t>
            </a:r>
            <a:r>
              <a:rPr lang="en-US" altLang="ko-KR"/>
              <a:t>vector</a:t>
            </a:r>
            <a:r>
              <a:rPr lang="ko-KR" altLang="en-US"/>
              <a:t>에 저장하였습니다</a:t>
            </a:r>
            <a:r>
              <a:rPr lang="en-US" altLang="ko-KR"/>
              <a:t>.</a:t>
            </a:r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Pop_back</a:t>
            </a:r>
            <a:r>
              <a:rPr lang="ko-KR" altLang="en-US"/>
              <a:t>함수를 통해서 맨</a:t>
            </a:r>
            <a:r>
              <a:rPr lang="en-US" altLang="ko-KR"/>
              <a:t> </a:t>
            </a:r>
            <a:r>
              <a:rPr lang="ko-KR" altLang="en-US"/>
              <a:t>뒤에 있는 레고를 제거하였습니다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43E25E-B700-47CC-8A9E-CB0385A3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5476875"/>
            <a:ext cx="3152775" cy="6667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618542-229A-4E63-9784-6F10F0AAF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2" y="1556654"/>
            <a:ext cx="4316175" cy="32165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B39B7E-F779-48C2-A8C0-030F6D1E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959" y="1555614"/>
            <a:ext cx="4161903" cy="321659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753F741-204C-49A0-88AA-0E97AAA85072}"/>
              </a:ext>
            </a:extLst>
          </p:cNvPr>
          <p:cNvSpPr/>
          <p:nvPr/>
        </p:nvSpPr>
        <p:spPr>
          <a:xfrm>
            <a:off x="5241606" y="2606040"/>
            <a:ext cx="1600200" cy="12003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266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6. Multi view port</a:t>
            </a:r>
            <a:r>
              <a:rPr lang="ko-KR" altLang="en-US" sz="2200" dirty="0"/>
              <a:t>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0E546-3B75-4FF6-949D-FDDA19FD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9" y="975360"/>
            <a:ext cx="6507741" cy="38030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23AC08-3594-41BF-A93B-A31B54BE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231" y="3054945"/>
            <a:ext cx="6499770" cy="38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8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7. Save </a:t>
            </a:r>
            <a:r>
              <a:rPr lang="ko-KR" altLang="en-US" sz="2200" dirty="0"/>
              <a:t>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620464-7819-4C4E-BC47-2F2641CF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1219200"/>
            <a:ext cx="4819650" cy="476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113928-C7C4-4442-B861-58103A0B5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875" y="1219200"/>
            <a:ext cx="6268033" cy="3680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416FB3-0BA5-44EC-95C0-619D072A8610}"/>
              </a:ext>
            </a:extLst>
          </p:cNvPr>
          <p:cNvSpPr txBox="1"/>
          <p:nvPr/>
        </p:nvSpPr>
        <p:spPr>
          <a:xfrm>
            <a:off x="532248" y="5349922"/>
            <a:ext cx="569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Text</a:t>
            </a:r>
            <a:r>
              <a:rPr lang="ko-KR" altLang="en-US" dirty="0"/>
              <a:t>를 이용한 </a:t>
            </a:r>
            <a:r>
              <a:rPr lang="en-US" altLang="ko-KR" dirty="0"/>
              <a:t>save </a:t>
            </a:r>
            <a:r>
              <a:rPr lang="ko-KR" altLang="en-US" dirty="0"/>
              <a:t>기능을 구현하게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5144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7. Load </a:t>
            </a:r>
            <a:r>
              <a:rPr lang="ko-KR" altLang="en-US" sz="2200" dirty="0"/>
              <a:t>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D2C945-9E99-4C4D-8E8A-E804A0D6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10" y="1110171"/>
            <a:ext cx="6136612" cy="35718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CA20F2-AAB2-4501-A46D-C29FD140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138111"/>
            <a:ext cx="4095750" cy="6581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14E006-7F8C-46B1-882E-44D9250219FE}"/>
              </a:ext>
            </a:extLst>
          </p:cNvPr>
          <p:cNvSpPr txBox="1"/>
          <p:nvPr/>
        </p:nvSpPr>
        <p:spPr>
          <a:xfrm>
            <a:off x="673768" y="5378497"/>
            <a:ext cx="569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Text</a:t>
            </a:r>
            <a:r>
              <a:rPr lang="ko-KR" altLang="en-US" dirty="0"/>
              <a:t>를 이용한 </a:t>
            </a:r>
            <a:r>
              <a:rPr lang="en-US" altLang="ko-KR" dirty="0"/>
              <a:t>Load </a:t>
            </a:r>
            <a:r>
              <a:rPr lang="ko-KR" altLang="en-US" dirty="0"/>
              <a:t>기능을 구현하게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455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8. </a:t>
            </a:r>
            <a:r>
              <a:rPr lang="ko-KR" altLang="en-US" sz="2200" dirty="0"/>
              <a:t>충돌 처리</a:t>
            </a:r>
            <a:r>
              <a:rPr lang="en-US" altLang="ko-KR" sz="2200" dirty="0"/>
              <a:t> </a:t>
            </a:r>
            <a:r>
              <a:rPr lang="ko-KR" altLang="en-US" sz="2200" dirty="0"/>
              <a:t>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5857EA-DD46-4CD6-9753-BB82428C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1" y="925136"/>
            <a:ext cx="4290295" cy="25038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4B485-FED0-458C-B0BF-5C8F7E4C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86" y="925136"/>
            <a:ext cx="6542239" cy="17295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C0083E-7453-4C49-B5CF-4B21F6304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8372"/>
            <a:ext cx="12192000" cy="274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1C496-2295-48F9-89BB-C600224A3DBC}"/>
              </a:ext>
            </a:extLst>
          </p:cNvPr>
          <p:cNvSpPr txBox="1"/>
          <p:nvPr/>
        </p:nvSpPr>
        <p:spPr>
          <a:xfrm>
            <a:off x="3373071" y="4876822"/>
            <a:ext cx="5697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각 도형 </a:t>
            </a:r>
            <a:r>
              <a:rPr lang="en-US" altLang="ko-KR" dirty="0"/>
              <a:t>size</a:t>
            </a:r>
            <a:r>
              <a:rPr lang="ko-KR" altLang="en-US" dirty="0"/>
              <a:t>를 배열에 저장하였습니다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Size</a:t>
            </a:r>
            <a:r>
              <a:rPr lang="ko-KR" altLang="en-US" dirty="0"/>
              <a:t>를 이용하여 충돌처리를 확인하고 위치 값을 정해주었습니다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6995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481421" y="325491"/>
            <a:ext cx="7569388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srgbClr val="515560"/>
                </a:solidFill>
              </a:rPr>
              <a:t>Tank </a:t>
            </a:r>
            <a:r>
              <a:rPr lang="ko-KR" altLang="en-US" sz="4400" kern="0" dirty="0">
                <a:solidFill>
                  <a:srgbClr val="515560"/>
                </a:solidFill>
              </a:rPr>
              <a:t>만들기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773313" y="2485439"/>
            <a:ext cx="1734937" cy="1734937"/>
            <a:chOff x="4369564" y="1893159"/>
            <a:chExt cx="3344779" cy="3344779"/>
          </a:xfrm>
        </p:grpSpPr>
        <p:sp>
          <p:nvSpPr>
            <p:cNvPr id="25" name="직사각형 2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" name="자유형 2"/>
          <p:cNvSpPr/>
          <p:nvPr/>
        </p:nvSpPr>
        <p:spPr>
          <a:xfrm>
            <a:off x="998537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704762" y="2485438"/>
            <a:ext cx="1734937" cy="1734937"/>
            <a:chOff x="4369564" y="1893159"/>
            <a:chExt cx="3344779" cy="3344779"/>
          </a:xfrm>
        </p:grpSpPr>
        <p:sp>
          <p:nvSpPr>
            <p:cNvPr id="33" name="직사각형 32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6" name="자유형 35"/>
          <p:cNvSpPr/>
          <p:nvPr/>
        </p:nvSpPr>
        <p:spPr>
          <a:xfrm>
            <a:off x="3889174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554587" y="2485439"/>
            <a:ext cx="1734937" cy="1734937"/>
            <a:chOff x="4369564" y="1893159"/>
            <a:chExt cx="3344779" cy="3344779"/>
          </a:xfrm>
        </p:grpSpPr>
        <p:sp>
          <p:nvSpPr>
            <p:cNvPr id="38" name="직사각형 37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1" name="자유형 40"/>
          <p:cNvSpPr/>
          <p:nvPr/>
        </p:nvSpPr>
        <p:spPr>
          <a:xfrm>
            <a:off x="6779811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9445224" y="2485438"/>
            <a:ext cx="1734937" cy="1734937"/>
            <a:chOff x="4369564" y="1893159"/>
            <a:chExt cx="3344779" cy="3344779"/>
          </a:xfrm>
        </p:grpSpPr>
        <p:sp>
          <p:nvSpPr>
            <p:cNvPr id="43" name="직사각형 42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84841" y="5005221"/>
            <a:ext cx="2311879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개별 레고 디자인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Keyboard interface</a:t>
            </a:r>
          </a:p>
        </p:txBody>
      </p:sp>
      <p:sp>
        <p:nvSpPr>
          <p:cNvPr id="51" name="자유형 50"/>
          <p:cNvSpPr>
            <a:spLocks/>
          </p:cNvSpPr>
          <p:nvPr/>
        </p:nvSpPr>
        <p:spPr bwMode="auto">
          <a:xfrm>
            <a:off x="7174405" y="3039950"/>
            <a:ext cx="505694" cy="560500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>
            <a:off x="10004734" y="3039950"/>
            <a:ext cx="615913" cy="54606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 52"/>
          <p:cNvSpPr>
            <a:spLocks/>
          </p:cNvSpPr>
          <p:nvPr/>
        </p:nvSpPr>
        <p:spPr bwMode="auto">
          <a:xfrm>
            <a:off x="1307852" y="3103202"/>
            <a:ext cx="568158" cy="497248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Freeform 36"/>
          <p:cNvSpPr>
            <a:spLocks noEditPoints="1"/>
          </p:cNvSpPr>
          <p:nvPr/>
        </p:nvSpPr>
        <p:spPr bwMode="auto">
          <a:xfrm>
            <a:off x="4363736" y="3103202"/>
            <a:ext cx="335362" cy="5640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 rot="1800000">
            <a:off x="1752557" y="1965180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 rot="1800000">
            <a:off x="4591618" y="1996193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1800000">
            <a:off x="4732894" y="1935918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7460357" y="1914299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7485003" y="2027206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 rot="1800000">
            <a:off x="7626279" y="1966931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 rot="1800000">
            <a:off x="10217939" y="1945312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 rot="1800000">
            <a:off x="10242586" y="2058218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 rot="1800000">
            <a:off x="10383862" y="1997944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 rot="1800000">
            <a:off x="10525139" y="1917179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A421BC-3EC1-4F7F-BF00-FF3855CD0497}"/>
              </a:ext>
            </a:extLst>
          </p:cNvPr>
          <p:cNvSpPr/>
          <p:nvPr/>
        </p:nvSpPr>
        <p:spPr>
          <a:xfrm>
            <a:off x="3207796" y="5005221"/>
            <a:ext cx="2311879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Draw Lego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Change color of Lego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1792A2-8A13-4523-B7E1-09AC59A95B2E}"/>
              </a:ext>
            </a:extLst>
          </p:cNvPr>
          <p:cNvSpPr/>
          <p:nvPr/>
        </p:nvSpPr>
        <p:spPr>
          <a:xfrm>
            <a:off x="6329063" y="5005221"/>
            <a:ext cx="2311879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Keyboard function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Mouse function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C9003A-BFCE-44CB-B06E-AAD16EDEA639}"/>
              </a:ext>
            </a:extLst>
          </p:cNvPr>
          <p:cNvSpPr/>
          <p:nvPr/>
        </p:nvSpPr>
        <p:spPr>
          <a:xfrm>
            <a:off x="9086645" y="5005221"/>
            <a:ext cx="2311879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레고 조립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색깔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Undo function</a:t>
            </a:r>
          </a:p>
        </p:txBody>
      </p:sp>
    </p:spTree>
    <p:extLst>
      <p:ext uri="{BB962C8B-B14F-4D97-AF65-F5344CB8AC3E}">
        <p14:creationId xmlns:p14="http://schemas.microsoft.com/office/powerpoint/2010/main" val="278943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481421" y="325491"/>
            <a:ext cx="7569388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srgbClr val="515560"/>
                </a:solidFill>
              </a:rPr>
              <a:t>Fortress</a:t>
            </a:r>
            <a:r>
              <a:rPr lang="ko-KR" altLang="en-US" sz="4400" kern="0" dirty="0">
                <a:solidFill>
                  <a:srgbClr val="515560"/>
                </a:solidFill>
              </a:rPr>
              <a:t> 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360553" y="2180639"/>
            <a:ext cx="1734937" cy="1734937"/>
            <a:chOff x="4369564" y="1893159"/>
            <a:chExt cx="3344779" cy="3344779"/>
          </a:xfrm>
        </p:grpSpPr>
        <p:sp>
          <p:nvSpPr>
            <p:cNvPr id="25" name="직사각형 2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5110175" y="5355741"/>
            <a:ext cx="231187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 기능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3" name="자유형 52"/>
          <p:cNvSpPr>
            <a:spLocks/>
          </p:cNvSpPr>
          <p:nvPr/>
        </p:nvSpPr>
        <p:spPr bwMode="auto">
          <a:xfrm>
            <a:off x="5895092" y="2798402"/>
            <a:ext cx="568158" cy="497248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 rot="1800000">
            <a:off x="6339797" y="1660380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17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9. Map </a:t>
            </a:r>
            <a:r>
              <a:rPr lang="ko-KR" altLang="en-US" sz="2200" dirty="0"/>
              <a:t>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BA8DE-AB35-489B-81EB-8CFA6C65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98" y="1003912"/>
            <a:ext cx="6963036" cy="4069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18991E-CCFF-4EAA-891E-55FA7374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46" y="2771776"/>
            <a:ext cx="6812854" cy="3973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81C6A7-DC66-4864-A224-B6E6520E2B27}"/>
              </a:ext>
            </a:extLst>
          </p:cNvPr>
          <p:cNvSpPr txBox="1"/>
          <p:nvPr/>
        </p:nvSpPr>
        <p:spPr>
          <a:xfrm>
            <a:off x="379281" y="5530922"/>
            <a:ext cx="453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가지의 배경을 </a:t>
            </a:r>
            <a:r>
              <a:rPr lang="en-US" altLang="ko-KR" dirty="0"/>
              <a:t>m key</a:t>
            </a:r>
            <a:r>
              <a:rPr lang="ko-KR" altLang="en-US" dirty="0"/>
              <a:t>로 변경 될 수 있도록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316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10. Tank </a:t>
            </a:r>
            <a:r>
              <a:rPr lang="ko-KR" altLang="en-US" sz="2200" dirty="0"/>
              <a:t>이동 및 회전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1C6A7-DC66-4864-A224-B6E6520E2B27}"/>
              </a:ext>
            </a:extLst>
          </p:cNvPr>
          <p:cNvSpPr txBox="1"/>
          <p:nvPr/>
        </p:nvSpPr>
        <p:spPr>
          <a:xfrm>
            <a:off x="492320" y="5503491"/>
            <a:ext cx="926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좌표 값을 이동하거나 </a:t>
            </a:r>
            <a:r>
              <a:rPr lang="en-US" altLang="ko-KR" dirty="0"/>
              <a:t>Rotate</a:t>
            </a:r>
            <a:r>
              <a:rPr lang="ko-KR" altLang="en-US" dirty="0"/>
              <a:t>의 각을 통해서 회전과 이동이 가능하도록 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EDA41E-E603-4FF2-AF65-58C41960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20" y="1031343"/>
            <a:ext cx="6302992" cy="3679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7E14C0-7CB3-49A6-8298-A98B574E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5" y="929116"/>
            <a:ext cx="389143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2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702343" y="49822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11. </a:t>
            </a:r>
            <a:r>
              <a:rPr lang="ko-KR" altLang="en-US" sz="2200" dirty="0"/>
              <a:t>대포 발포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AAE9E5-1062-47F2-B7BE-111ACD09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68" y="1195816"/>
            <a:ext cx="5393657" cy="31471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37C11B-188F-438E-AA3E-7445FEE43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14" y="614362"/>
            <a:ext cx="4847218" cy="3630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455073-550C-4739-8A21-00DB0C1F9A95}"/>
              </a:ext>
            </a:extLst>
          </p:cNvPr>
          <p:cNvSpPr txBox="1"/>
          <p:nvPr/>
        </p:nvSpPr>
        <p:spPr>
          <a:xfrm>
            <a:off x="1538898" y="5172097"/>
            <a:ext cx="911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대포의 위치 값을 바꿔주어서 대포가 포물선 모양을 그리면서 가도록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9539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702343" y="49822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/>
              <a:t>11. </a:t>
            </a:r>
            <a:r>
              <a:rPr lang="ko-KR" altLang="en-US" sz="2200"/>
              <a:t> 승리자 표시</a:t>
            </a:r>
            <a:endParaRPr lang="ko-KR" alt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55073-550C-4739-8A21-00DB0C1F9A95}"/>
              </a:ext>
            </a:extLst>
          </p:cNvPr>
          <p:cNvSpPr txBox="1"/>
          <p:nvPr/>
        </p:nvSpPr>
        <p:spPr>
          <a:xfrm>
            <a:off x="5905501" y="3520734"/>
            <a:ext cx="594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포탄의 위치 값과 상대방의 위치 값을 계산하여 </a:t>
            </a:r>
            <a:endParaRPr lang="en-US" altLang="ko-KR" dirty="0"/>
          </a:p>
          <a:p>
            <a:r>
              <a:rPr lang="ko-KR" altLang="en-US" dirty="0"/>
              <a:t>일정 범위 안이면 포탄이 맞은 것으로 처리하였습니다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FBECB9-6819-4740-8732-A821E3BB8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4" y="1012648"/>
            <a:ext cx="5597232" cy="32638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B5627C-1218-4330-BA9D-E4348F6BD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4" y="4487234"/>
            <a:ext cx="7184462" cy="22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04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235618" y="370986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12. 2</a:t>
            </a:r>
            <a:r>
              <a:rPr lang="ko-KR" altLang="en-US" sz="2200" dirty="0"/>
              <a:t>인 </a:t>
            </a:r>
            <a:r>
              <a:rPr lang="en-US" altLang="ko-KR" sz="2200" dirty="0"/>
              <a:t>Play </a:t>
            </a:r>
            <a:r>
              <a:rPr lang="ko-KR" altLang="en-US" sz="2200" dirty="0"/>
              <a:t>체제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2CA16E-DC71-439F-B3E3-E5A0E209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35" y="1216163"/>
            <a:ext cx="4749461" cy="27699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717CFC-B35B-48B5-B16F-12176FED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438" y="1167605"/>
            <a:ext cx="4749461" cy="2771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29FDE9-C538-4632-9CC3-60C33964DF70}"/>
              </a:ext>
            </a:extLst>
          </p:cNvPr>
          <p:cNvSpPr txBox="1"/>
          <p:nvPr/>
        </p:nvSpPr>
        <p:spPr>
          <a:xfrm>
            <a:off x="1217631" y="5871461"/>
            <a:ext cx="991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발포 할 때마다 시점을 바꾸고 </a:t>
            </a:r>
            <a:r>
              <a:rPr lang="en-US" altLang="ko-KR" dirty="0"/>
              <a:t>player</a:t>
            </a:r>
            <a:r>
              <a:rPr lang="ko-KR" altLang="en-US" dirty="0"/>
              <a:t>를 바꿔주어 친구들과 같이 즐길 수 있도록 만들었습니다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F0175D-CCBC-44A3-9155-D2CFF23FC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49" y="4304646"/>
            <a:ext cx="115157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18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433203" y="1179244"/>
            <a:ext cx="7564237" cy="4099354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감사합니다</a:t>
              </a:r>
              <a:endParaRPr lang="en-US" altLang="ko-KR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6B52F-3284-48E3-B0DB-5EF2625886AB}"/>
              </a:ext>
            </a:extLst>
          </p:cNvPr>
          <p:cNvSpPr/>
          <p:nvPr/>
        </p:nvSpPr>
        <p:spPr>
          <a:xfrm>
            <a:off x="3987725" y="4320659"/>
            <a:ext cx="4796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유투브 주소 </a:t>
            </a:r>
            <a:r>
              <a:rPr lang="en-US" altLang="ko-KR" dirty="0"/>
              <a:t>: </a:t>
            </a:r>
            <a:r>
              <a:rPr lang="ko-KR" altLang="en-US" dirty="0"/>
              <a:t>https://youtu.be/Z81yiG0Gu5w</a:t>
            </a:r>
          </a:p>
        </p:txBody>
      </p:sp>
    </p:spTree>
    <p:extLst>
      <p:ext uri="{BB962C8B-B14F-4D97-AF65-F5344CB8AC3E}">
        <p14:creationId xmlns:p14="http://schemas.microsoft.com/office/powerpoint/2010/main" val="147673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262971"/>
            <a:ext cx="551815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rgbClr val="515560"/>
                </a:solidFill>
              </a:rPr>
              <a:t>계획 내용</a:t>
            </a:r>
            <a:endParaRPr lang="ko-KR" altLang="en-US" sz="44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3762" y="1064365"/>
            <a:ext cx="11008895" cy="5256536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BB17856-7E0A-4662-BC20-3817BDFC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92" y="3884600"/>
            <a:ext cx="3365083" cy="20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72A21-8541-4C15-A7C9-E0AD47A22267}"/>
              </a:ext>
            </a:extLst>
          </p:cNvPr>
          <p:cNvSpPr txBox="1"/>
          <p:nvPr/>
        </p:nvSpPr>
        <p:spPr>
          <a:xfrm>
            <a:off x="4656023" y="2399971"/>
            <a:ext cx="6768685" cy="2585323"/>
          </a:xfrm>
          <a:prstGeom prst="rect">
            <a:avLst/>
          </a:prstGeom>
          <a:noFill/>
          <a:ln w="9525">
            <a:solidFill>
              <a:srgbClr val="7AB9DF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나만의 탱크를 만드는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구성은 대포</a:t>
            </a:r>
            <a:r>
              <a:rPr lang="en-US" altLang="ko-KR" dirty="0"/>
              <a:t>, </a:t>
            </a:r>
            <a:r>
              <a:rPr lang="ko-KR" altLang="en-US" dirty="0"/>
              <a:t>머리</a:t>
            </a:r>
            <a:r>
              <a:rPr lang="en-US" altLang="ko-KR" dirty="0"/>
              <a:t>, </a:t>
            </a:r>
            <a:r>
              <a:rPr lang="ko-KR" altLang="en-US" dirty="0"/>
              <a:t>차체</a:t>
            </a:r>
            <a:r>
              <a:rPr lang="en-US" altLang="ko-KR" dirty="0"/>
              <a:t>, </a:t>
            </a:r>
            <a:r>
              <a:rPr lang="ko-KR" altLang="en-US" dirty="0"/>
              <a:t>바퀴로 구성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구성은 여러 색깔을 갖고 있을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내가 만든 탱크가 저장될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3" name="Picture 2" descr="Image result for 탱크 레고&quot;">
            <a:extLst>
              <a:ext uri="{FF2B5EF4-FFF2-40B4-BE49-F238E27FC236}">
                <a16:creationId xmlns:a16="http://schemas.microsoft.com/office/drawing/2014/main" id="{E3BEBB9E-C701-433E-8EF8-1A07E717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6" y="1510848"/>
            <a:ext cx="3466908" cy="191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0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1064619" y="1529792"/>
            <a:ext cx="851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색상은 </a:t>
            </a:r>
            <a:r>
              <a:rPr lang="en-US" altLang="ko-KR" dirty="0"/>
              <a:t>R/G/B/C/M/Y/B/W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가지 이상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 </a:t>
            </a:r>
            <a:r>
              <a:rPr lang="en-US" altLang="ko-KR" dirty="0"/>
              <a:t>: RED, GREEN, BLUE, YELLOW, AQUA, GRAY, PURPLE, FUCHSIA, TEAL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7740738" y="3001903"/>
            <a:ext cx="3725178" cy="2805953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A45FFE3-F095-4E96-A279-A03273486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143" y="3273295"/>
            <a:ext cx="3177425" cy="2263167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5C3A6436-2DBB-4463-9E83-BF0EF00E3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4432" y="2826495"/>
            <a:ext cx="5715040" cy="3156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44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/>
              <a:t>레고 설계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1400" dirty="0"/>
          </a:p>
          <a:p>
            <a:r>
              <a:rPr lang="en-US" altLang="ko-KR" sz="2200" dirty="0"/>
              <a:t>* </a:t>
            </a:r>
            <a:r>
              <a:rPr lang="ko-KR" altLang="en-US" sz="2200" dirty="0"/>
              <a:t>레고 블록 선택</a:t>
            </a:r>
            <a:endParaRPr lang="en-US" altLang="ko-KR" sz="2200" dirty="0"/>
          </a:p>
          <a:p>
            <a:pPr marL="457200" indent="-457200">
              <a:buAutoNum type="arabicPeriod"/>
            </a:pPr>
            <a:endParaRPr lang="ko-KR" alt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912054"/>
            <a:ext cx="89562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원기둥</a:t>
            </a:r>
            <a:r>
              <a:rPr lang="en-US" altLang="ko-KR" dirty="0"/>
              <a:t>2</a:t>
            </a:r>
            <a:r>
              <a:rPr lang="ko-KR" altLang="en-US" dirty="0"/>
              <a:t>개를 사용한 블록 </a:t>
            </a:r>
            <a:r>
              <a:rPr lang="en-US" altLang="ko-KR" dirty="0"/>
              <a:t>(</a:t>
            </a:r>
            <a:r>
              <a:rPr lang="ko-KR" altLang="en-US" dirty="0"/>
              <a:t>대포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직육면체</a:t>
            </a:r>
            <a:r>
              <a:rPr lang="en-US" altLang="ko-KR" dirty="0"/>
              <a:t>, </a:t>
            </a:r>
            <a:r>
              <a:rPr lang="ko-KR" altLang="en-US" dirty="0"/>
              <a:t>육면체</a:t>
            </a:r>
            <a:r>
              <a:rPr lang="en-US" altLang="ko-KR" dirty="0"/>
              <a:t>2</a:t>
            </a:r>
            <a:r>
              <a:rPr lang="ko-KR" altLang="en-US" dirty="0"/>
              <a:t>개를 사용한 블록</a:t>
            </a:r>
            <a:r>
              <a:rPr lang="en-US" altLang="ko-KR" dirty="0"/>
              <a:t>(</a:t>
            </a:r>
            <a:r>
              <a:rPr lang="ko-KR" altLang="en-US" dirty="0"/>
              <a:t>레이저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커다란 원기둥</a:t>
            </a:r>
            <a:r>
              <a:rPr lang="en-US" altLang="ko-KR" dirty="0"/>
              <a:t>(</a:t>
            </a:r>
            <a:r>
              <a:rPr lang="ko-KR" altLang="en-US" dirty="0"/>
              <a:t>대포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원기둥과 반구를 사용한 블록</a:t>
            </a:r>
            <a:r>
              <a:rPr lang="en-US" altLang="ko-KR" dirty="0"/>
              <a:t>(</a:t>
            </a:r>
            <a:r>
              <a:rPr lang="ko-KR" altLang="en-US" dirty="0"/>
              <a:t>얼굴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육면체와 원기둥을 사용한 블록</a:t>
            </a:r>
            <a:r>
              <a:rPr lang="en-US" altLang="ko-KR" dirty="0"/>
              <a:t>(</a:t>
            </a:r>
            <a:r>
              <a:rPr lang="ko-KR" altLang="en-US" dirty="0"/>
              <a:t>얼굴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육각기둥과 원기둥을 사용한 블록</a:t>
            </a:r>
            <a:r>
              <a:rPr lang="en-US" altLang="ko-KR" dirty="0"/>
              <a:t>(</a:t>
            </a:r>
            <a:r>
              <a:rPr lang="ko-KR" altLang="en-US" dirty="0"/>
              <a:t>얼굴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무한궤도가 조립 수 있도록 원기둥 </a:t>
            </a:r>
            <a:r>
              <a:rPr lang="en-US" altLang="ko-KR" dirty="0"/>
              <a:t>7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  <a:r>
              <a:rPr lang="ko-KR" altLang="en-US" dirty="0"/>
              <a:t> 육면체를 사용한 블록 </a:t>
            </a:r>
            <a:r>
              <a:rPr lang="en-US" altLang="ko-KR" dirty="0"/>
              <a:t>(</a:t>
            </a:r>
            <a:r>
              <a:rPr lang="ko-KR" altLang="en-US" dirty="0"/>
              <a:t>차체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개의 타이어가 조립 될 수 있도록 원기둥 </a:t>
            </a:r>
            <a:r>
              <a:rPr lang="en-US" altLang="ko-KR" dirty="0"/>
              <a:t>5</a:t>
            </a:r>
            <a:r>
              <a:rPr lang="ko-KR" altLang="en-US" dirty="0"/>
              <a:t>개 육면체를 사용한 블록</a:t>
            </a:r>
            <a:r>
              <a:rPr lang="en-US" altLang="ko-KR" dirty="0"/>
              <a:t>(</a:t>
            </a:r>
            <a:r>
              <a:rPr lang="ko-KR" altLang="en-US" dirty="0"/>
              <a:t>차체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나무바퀴가 조립 될 수 있도록 원기둥 </a:t>
            </a:r>
            <a:r>
              <a:rPr lang="en-US" altLang="ko-KR" dirty="0"/>
              <a:t>4</a:t>
            </a:r>
            <a:r>
              <a:rPr lang="ko-KR" altLang="en-US" dirty="0"/>
              <a:t>개를 사용한 블록</a:t>
            </a:r>
            <a:r>
              <a:rPr lang="en-US" altLang="ko-KR" dirty="0"/>
              <a:t>(</a:t>
            </a:r>
            <a:r>
              <a:rPr lang="ko-KR" altLang="en-US" dirty="0"/>
              <a:t>차체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고무타이어</a:t>
            </a:r>
            <a:r>
              <a:rPr lang="en-US" altLang="ko-KR" dirty="0"/>
              <a:t>(</a:t>
            </a:r>
            <a:r>
              <a:rPr lang="ko-KR" altLang="en-US" dirty="0"/>
              <a:t>바퀴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무한궤도</a:t>
            </a:r>
            <a:r>
              <a:rPr lang="en-US" altLang="ko-KR" dirty="0"/>
              <a:t>(</a:t>
            </a:r>
            <a:r>
              <a:rPr lang="ko-KR" altLang="en-US" dirty="0"/>
              <a:t>바퀴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나무바퀴</a:t>
            </a:r>
            <a:r>
              <a:rPr lang="en-US" altLang="ko-KR" dirty="0"/>
              <a:t>(</a:t>
            </a:r>
            <a:r>
              <a:rPr lang="ko-KR" altLang="en-US" dirty="0"/>
              <a:t>바퀴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256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3254252"/>
            <a:ext cx="4016401" cy="2806982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26244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&lt;1</a:t>
            </a:r>
            <a:r>
              <a:rPr lang="ko-KR" altLang="en-US" dirty="0"/>
              <a:t>번 대포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4016400" y="3254252"/>
            <a:ext cx="4271130" cy="2833265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FCF-6A9D-43A1-A974-D4FC424A7AA6}"/>
              </a:ext>
            </a:extLst>
          </p:cNvPr>
          <p:cNvSpPr txBox="1"/>
          <p:nvPr/>
        </p:nvSpPr>
        <p:spPr>
          <a:xfrm>
            <a:off x="1093804" y="2598206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FAC6F-9392-4A98-8BB7-16A231845384}"/>
              </a:ext>
            </a:extLst>
          </p:cNvPr>
          <p:cNvSpPr txBox="1"/>
          <p:nvPr/>
        </p:nvSpPr>
        <p:spPr>
          <a:xfrm>
            <a:off x="5164477" y="2598206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2D3950-A6FA-4E78-84E6-A10779F5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191" y="3636878"/>
            <a:ext cx="3353616" cy="2163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B8BA77-B23B-47E2-8F47-A2976F6EE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91" y="3514742"/>
            <a:ext cx="3276600" cy="2286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EFF70F9-5923-46A1-BACF-A783245AC502}"/>
              </a:ext>
            </a:extLst>
          </p:cNvPr>
          <p:cNvGrpSpPr/>
          <p:nvPr/>
        </p:nvGrpSpPr>
        <p:grpSpPr>
          <a:xfrm>
            <a:off x="8287527" y="3254252"/>
            <a:ext cx="3876385" cy="2833265"/>
            <a:chOff x="970965" y="2154604"/>
            <a:chExt cx="3344779" cy="334477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34D25D-1F33-4774-B0A8-9778AC16C3CD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DEEA60F-A1E4-4791-A4D1-19D1CEAB0C6F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F8DA372-4284-443B-9AAC-25C8C3DA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526" y="3761787"/>
            <a:ext cx="3004107" cy="19140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B46494-BC42-466E-8B3E-EA93C98707DA}"/>
              </a:ext>
            </a:extLst>
          </p:cNvPr>
          <p:cNvSpPr txBox="1"/>
          <p:nvPr/>
        </p:nvSpPr>
        <p:spPr>
          <a:xfrm>
            <a:off x="9579738" y="2598206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뒤에서 볼 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698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90868" y="2457603"/>
            <a:ext cx="3725178" cy="3685545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&lt;2</a:t>
            </a:r>
            <a:r>
              <a:rPr lang="ko-KR" altLang="en-US" dirty="0"/>
              <a:t>번 레이저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5703917" y="2457603"/>
            <a:ext cx="6214813" cy="3895900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 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49423C-6596-45F5-A250-021029B3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547" y="3154314"/>
            <a:ext cx="4829958" cy="244883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EF524B-DA44-4B67-85A8-AFBDE0004523}"/>
              </a:ext>
            </a:extLst>
          </p:cNvPr>
          <p:cNvCxnSpPr>
            <a:cxnSpLocks/>
          </p:cNvCxnSpPr>
          <p:nvPr/>
        </p:nvCxnSpPr>
        <p:spPr>
          <a:xfrm flipH="1" flipV="1">
            <a:off x="2028306" y="4899539"/>
            <a:ext cx="5870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F1C0D35-A621-47C1-AAAE-36CDDB7DEB23}"/>
              </a:ext>
            </a:extLst>
          </p:cNvPr>
          <p:cNvCxnSpPr>
            <a:cxnSpLocks/>
          </p:cNvCxnSpPr>
          <p:nvPr/>
        </p:nvCxnSpPr>
        <p:spPr>
          <a:xfrm>
            <a:off x="3284962" y="4883505"/>
            <a:ext cx="623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7999F-A02F-4F45-8F23-96AB8AD295FF}"/>
              </a:ext>
            </a:extLst>
          </p:cNvPr>
          <p:cNvSpPr/>
          <p:nvPr/>
        </p:nvSpPr>
        <p:spPr>
          <a:xfrm>
            <a:off x="2405502" y="3597586"/>
            <a:ext cx="1043112" cy="949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6DF9F3-833C-4406-922E-9EEB5E67A683}"/>
              </a:ext>
            </a:extLst>
          </p:cNvPr>
          <p:cNvSpPr txBox="1"/>
          <p:nvPr/>
        </p:nvSpPr>
        <p:spPr>
          <a:xfrm>
            <a:off x="2719949" y="4728591"/>
            <a:ext cx="66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5973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1299</TotalTime>
  <Words>1235</Words>
  <Application>Microsoft Office PowerPoint</Application>
  <PresentationFormat>와이드스크린</PresentationFormat>
  <Paragraphs>310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 </cp:lastModifiedBy>
  <cp:revision>182</cp:revision>
  <dcterms:created xsi:type="dcterms:W3CDTF">2019-09-27T04:14:09Z</dcterms:created>
  <dcterms:modified xsi:type="dcterms:W3CDTF">2019-12-19T06:29:30Z</dcterms:modified>
</cp:coreProperties>
</file>